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handoutMasterIdLst>
    <p:handoutMasterId r:id="rId15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89" autoAdjust="0"/>
    <p:restoredTop sz="94660"/>
  </p:normalViewPr>
  <p:slideViewPr>
    <p:cSldViewPr snapToGrid="0">
      <p:cViewPr varScale="1">
        <p:scale>
          <a:sx n="72" d="100"/>
          <a:sy n="72" d="100"/>
        </p:scale>
        <p:origin x="74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355EC-FC67-4DEA-9FA6-2FA763CC88A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B078-FA1D-496C-911C-14018E4D87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493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 baseline="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MODELO DE APRESENTAÇÃO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HelveticaNeueLT Pro 65 Md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O MODELO SERÁ UTILIZADO PARA CRIAR APRESENTAÇÕES PARA AS DISCIPLINAS DO CENTRO DE FORMAÇÃO E APERFEIÇOAMENTO DA PM-AP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42" y="325821"/>
            <a:ext cx="1543050" cy="153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3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02773" y="621321"/>
            <a:ext cx="938645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45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056" y="609600"/>
            <a:ext cx="8753888" cy="2992904"/>
          </a:xfrm>
        </p:spPr>
        <p:txBody>
          <a:bodyPr anchor="ctr"/>
          <a:lstStyle>
            <a:lvl1pPr>
              <a:defRPr sz="320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latin typeface="HelveticaNeueLT Pro 35 Th" panose="020B0403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1236662" y="75002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96652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pic>
        <p:nvPicPr>
          <p:cNvPr id="15" name="Imagem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78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6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12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71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 Fundo Limp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pPr/>
              <a:t>16/05/2022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66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 Fundo Limp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pPr/>
              <a:t>16/05/2022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8293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NeueLT Pro 65 Md" panose="020B0604020202020204" pitchFamily="34" charset="0"/>
              </a:defRPr>
            </a:lvl1pPr>
            <a:lvl2pPr>
              <a:defRPr>
                <a:latin typeface="HelveticaNeueLT Pro 65 Md" panose="020B0604020202020204" pitchFamily="34" charset="0"/>
              </a:defRPr>
            </a:lvl2pPr>
            <a:lvl3pPr>
              <a:defRPr>
                <a:latin typeface="HelveticaNeueLT Pro 55 Roman" panose="020B0604020202020204" pitchFamily="34" charset="0"/>
              </a:defRPr>
            </a:lvl3pPr>
            <a:lvl4pPr>
              <a:defRPr>
                <a:latin typeface="HelveticaNeueLT Pro 55 Roman" panose="020B0604020202020204" pitchFamily="34" charset="0"/>
              </a:defRPr>
            </a:lvl4pPr>
            <a:lvl5pPr>
              <a:defRPr>
                <a:latin typeface="HelveticaNeueLT Pro 55 Roman" panose="020B060402020202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7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>
            <a:lvl1pPr>
              <a:defRPr>
                <a:latin typeface="HelveticaNeueLT Pro 55 Roman" panose="020B0604020202020204" pitchFamily="34" charset="0"/>
              </a:defRPr>
            </a:lvl1pPr>
            <a:lvl2pPr>
              <a:defRPr>
                <a:latin typeface="HelveticaNeueLT Pro 55 Roman" panose="020B0604020202020204" pitchFamily="34" charset="0"/>
              </a:defRPr>
            </a:lvl2pPr>
            <a:lvl3pPr>
              <a:defRPr>
                <a:latin typeface="HelveticaNeueLT Pro 55 Roman" panose="020B0604020202020204" pitchFamily="34" charset="0"/>
              </a:defRPr>
            </a:lvl3pPr>
            <a:lvl4pPr>
              <a:defRPr>
                <a:latin typeface="HelveticaNeueLT Pro 55 Roman" panose="020B0604020202020204" pitchFamily="34" charset="0"/>
              </a:defRPr>
            </a:lvl4pPr>
            <a:lvl5pPr>
              <a:defRPr>
                <a:latin typeface="HelveticaNeueLT Pro 55 Roman" panose="020B060402020202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>
            <a:lvl1pPr>
              <a:defRPr>
                <a:latin typeface="HelveticaNeueLT Pro 55 Roman" panose="020B0604020202020204" pitchFamily="34" charset="0"/>
              </a:defRPr>
            </a:lvl1pPr>
            <a:lvl2pPr>
              <a:defRPr>
                <a:latin typeface="HelveticaNeueLT Pro 55 Roman" panose="020B0604020202020204" pitchFamily="34" charset="0"/>
              </a:defRPr>
            </a:lvl2pPr>
            <a:lvl3pPr>
              <a:defRPr>
                <a:latin typeface="HelveticaNeueLT Pro 55 Roman" panose="020B0604020202020204" pitchFamily="34" charset="0"/>
              </a:defRPr>
            </a:lvl3pPr>
            <a:lvl4pPr>
              <a:defRPr>
                <a:latin typeface="HelveticaNeueLT Pro 55 Roman" panose="020B0604020202020204" pitchFamily="34" charset="0"/>
              </a:defRPr>
            </a:lvl4pPr>
            <a:lvl5pPr>
              <a:defRPr>
                <a:latin typeface="HelveticaNeueLT Pro 55 Roman" panose="020B060402020202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91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>
            <a:lvl1pPr>
              <a:defRPr>
                <a:latin typeface="HelveticaNeueLT Pro 55 Roman" panose="020B0604020202020204" pitchFamily="34" charset="0"/>
              </a:defRPr>
            </a:lvl1pPr>
            <a:lvl2pPr>
              <a:defRPr>
                <a:latin typeface="HelveticaNeueLT Pro 55 Roman" panose="020B0604020202020204" pitchFamily="34" charset="0"/>
              </a:defRPr>
            </a:lvl2pPr>
            <a:lvl3pPr>
              <a:defRPr>
                <a:latin typeface="HelveticaNeueLT Pro 55 Roman" panose="020B0604020202020204" pitchFamily="34" charset="0"/>
              </a:defRPr>
            </a:lvl3pPr>
            <a:lvl4pPr>
              <a:defRPr>
                <a:latin typeface="HelveticaNeueLT Pro 55 Roman" panose="020B0604020202020204" pitchFamily="34" charset="0"/>
              </a:defRPr>
            </a:lvl4pPr>
            <a:lvl5pPr>
              <a:defRPr>
                <a:latin typeface="HelveticaNeueLT Pro 55 Roman" panose="020B060402020202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>
            <a:lvl1pPr>
              <a:defRPr>
                <a:latin typeface="HelveticaNeueLT Pro 55 Roman" panose="020B0604020202020204" pitchFamily="34" charset="0"/>
              </a:defRPr>
            </a:lvl1pPr>
            <a:lvl2pPr>
              <a:defRPr>
                <a:latin typeface="HelveticaNeueLT Pro 55 Roman" panose="020B0604020202020204" pitchFamily="34" charset="0"/>
              </a:defRPr>
            </a:lvl2pPr>
            <a:lvl3pPr>
              <a:defRPr>
                <a:latin typeface="HelveticaNeueLT Pro 55 Roman" panose="020B0604020202020204" pitchFamily="34" charset="0"/>
              </a:defRPr>
            </a:lvl3pPr>
            <a:lvl4pPr>
              <a:defRPr>
                <a:latin typeface="HelveticaNeueLT Pro 55 Roman" panose="020B0604020202020204" pitchFamily="34" charset="0"/>
              </a:defRPr>
            </a:lvl4pPr>
            <a:lvl5pPr>
              <a:defRPr>
                <a:latin typeface="HelveticaNeueLT Pro 55 Roman" panose="020B060402020202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9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85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72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>
            <a:lvl1pPr>
              <a:defRPr>
                <a:latin typeface="HelveticaNeueLT Pro 55 Roman" panose="020B0604020202020204" pitchFamily="34" charset="0"/>
              </a:defRPr>
            </a:lvl1pPr>
            <a:lvl2pPr>
              <a:defRPr>
                <a:latin typeface="HelveticaNeueLT Pro 55 Roman" panose="020B0604020202020204" pitchFamily="34" charset="0"/>
              </a:defRPr>
            </a:lvl2pPr>
            <a:lvl3pPr>
              <a:defRPr>
                <a:latin typeface="HelveticaNeueLT Pro 55 Roman" panose="020B0604020202020204" pitchFamily="34" charset="0"/>
              </a:defRPr>
            </a:lvl3pPr>
            <a:lvl4pPr>
              <a:defRPr>
                <a:latin typeface="HelveticaNeueLT Pro 55 Roman" panose="020B0604020202020204" pitchFamily="34" charset="0"/>
              </a:defRPr>
            </a:lvl4pPr>
            <a:lvl5pPr>
              <a:defRPr>
                <a:latin typeface="HelveticaNeueLT Pro 55 Roman" panose="020B060402020202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64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>
                <a:effectLst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37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F67A140D-425E-4473-A49C-5A20CE872EF9}" type="datetimeFigureOut">
              <a:rPr lang="pt-BR" smtClean="0"/>
              <a:pPr/>
              <a:t>16/05/2022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76A89A9-1C85-4219-B5B7-304AD13D02E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69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6" r:id="rId16"/>
    <p:sldLayoutId id="214748384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latin typeface="Arial Black" pitchFamily="34" charset="0"/>
                <a:cs typeface="Arial" panose="020B0604020202020204" pitchFamily="34" charset="0"/>
              </a:rPr>
              <a:t>POP 011 – ABORDAGEM A PESSOA SURDA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CFS 2022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595269" y="201995"/>
            <a:ext cx="9001462" cy="828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sz="2000" dirty="0">
                <a:solidFill>
                  <a:schemeClr val="tx1"/>
                </a:solidFill>
                <a:effectLst/>
              </a:rPr>
              <a:t>POLÍCIA MILITAR DO AMAPÁ</a:t>
            </a:r>
          </a:p>
          <a:p>
            <a:pPr>
              <a:spcBef>
                <a:spcPts val="0"/>
              </a:spcBef>
            </a:pPr>
            <a:r>
              <a:rPr lang="pt-BR" sz="2000" dirty="0">
                <a:solidFill>
                  <a:schemeClr val="tx1"/>
                </a:solidFill>
                <a:effectLst/>
              </a:rPr>
              <a:t>CENTRO DE FORMAÇÃO E APERFEIÇOAMENTO</a:t>
            </a:r>
            <a:endParaRPr lang="en-US" sz="2000" dirty="0">
              <a:solidFill>
                <a:schemeClr val="tx1"/>
              </a:solidFill>
              <a:effectLst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95269" y="5678775"/>
            <a:ext cx="9672287" cy="414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pt-B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SGT QPPMC J</a:t>
            </a:r>
            <a:r>
              <a:rPr lang="pt-B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ACQUELINE </a:t>
            </a:r>
            <a:r>
              <a:rPr lang="pt-B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COELHO</a:t>
            </a:r>
            <a:r>
              <a:rPr lang="pt-B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BARROSO</a:t>
            </a:r>
            <a:endParaRPr lang="pt-BR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AA929F48-DECE-A451-27CC-4C41E120B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851" y="372557"/>
            <a:ext cx="1129748" cy="137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79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/>
              <a:t>LEGISLAÇÃO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95" y="1809750"/>
            <a:ext cx="10353762" cy="504825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LEI Nº 10.436, DE 24 DE ABRIL DE 2002.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DECRETO 5626/05 | DECRETO Nº 5.626, DE 22 DE DEZEMBRO DE 2005 Regulamenta a Lei no 10.436, de 24 de abril de 2002, que dispõe sobre a Língua Brasileira de Sinais - Libras, e o art. 18 da Lei no 10.098, de 19 de dezembro de 2000.</a:t>
            </a:r>
          </a:p>
          <a:p>
            <a:pPr marL="0" indent="0" algn="ctr">
              <a:buNone/>
            </a:pPr>
            <a:r>
              <a:rPr lang="pt-BR" b="1" dirty="0"/>
              <a:t>CAPÍTULO III </a:t>
            </a:r>
          </a:p>
          <a:p>
            <a:pPr marL="0" indent="0" algn="ctr">
              <a:buNone/>
            </a:pPr>
            <a:r>
              <a:rPr lang="pt-BR" b="1" dirty="0"/>
              <a:t>DA FORMAÇÃO DO PROFESSOR DE LIBRAS E DO INSTRUTOR DE LIBRAS </a:t>
            </a:r>
          </a:p>
          <a:p>
            <a:pPr algn="just"/>
            <a:r>
              <a:rPr lang="pt-BR" dirty="0"/>
              <a:t>Art. 6º: A formação de instrutor de Libras, em nível médio, deve ser realizada por meio de: </a:t>
            </a:r>
          </a:p>
          <a:p>
            <a:pPr algn="just"/>
            <a:r>
              <a:rPr lang="pt-BR" dirty="0"/>
              <a:t>I - cursos de educação profissional; </a:t>
            </a:r>
          </a:p>
          <a:p>
            <a:pPr algn="just"/>
            <a:r>
              <a:rPr lang="pt-BR" dirty="0"/>
              <a:t>II - cursos de formação continuada promovidos por instituições de ensino superior; </a:t>
            </a:r>
            <a:r>
              <a:rPr lang="pt-BR" dirty="0" err="1"/>
              <a:t>Ex</a:t>
            </a:r>
            <a:r>
              <a:rPr lang="pt-BR" dirty="0"/>
              <a:t>: UNIFAP</a:t>
            </a:r>
          </a:p>
          <a:p>
            <a:pPr algn="just"/>
            <a:r>
              <a:rPr lang="pt-BR" dirty="0"/>
              <a:t>III - cursos de formação continuada promovidos por instituições credenciadas por secretarias de educação, </a:t>
            </a:r>
            <a:r>
              <a:rPr lang="pt-BR" dirty="0" err="1"/>
              <a:t>Ex</a:t>
            </a:r>
            <a:r>
              <a:rPr lang="pt-BR" dirty="0"/>
              <a:t>: CAS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3693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1401" y="2683823"/>
            <a:ext cx="4267200" cy="1900052"/>
          </a:xfrm>
        </p:spPr>
        <p:txBody>
          <a:bodyPr>
            <a:normAutofit/>
          </a:bodyPr>
          <a:lstStyle/>
          <a:p>
            <a:r>
              <a:rPr lang="pt-BR" b="0" dirty="0"/>
              <a:t>Vamos </a:t>
            </a:r>
            <a:br>
              <a:rPr lang="pt-BR" b="0" dirty="0"/>
            </a:br>
            <a:r>
              <a:rPr lang="pt-BR" b="0" dirty="0"/>
              <a:t>praticar o </a:t>
            </a:r>
            <a:br>
              <a:rPr lang="pt-BR" b="0" dirty="0"/>
            </a:br>
            <a:r>
              <a:rPr lang="pt-BR" b="0" dirty="0"/>
              <a:t>alfabeto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190500"/>
            <a:ext cx="4702219" cy="6507970"/>
          </a:xfrm>
        </p:spPr>
      </p:pic>
    </p:spTree>
    <p:extLst>
      <p:ext uri="{BB962C8B-B14F-4D97-AF65-F5344CB8AC3E}">
        <p14:creationId xmlns:p14="http://schemas.microsoft.com/office/powerpoint/2010/main" val="725742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608" y="243339"/>
            <a:ext cx="6381749" cy="6614661"/>
          </a:xfrm>
        </p:spPr>
      </p:pic>
    </p:spTree>
    <p:extLst>
      <p:ext uri="{BB962C8B-B14F-4D97-AF65-F5344CB8AC3E}">
        <p14:creationId xmlns:p14="http://schemas.microsoft.com/office/powerpoint/2010/main" val="2469619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4770156" y="4204138"/>
            <a:ext cx="2651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35 Th" panose="020B0403020202020204" pitchFamily="34" charset="0"/>
              </a:rPr>
              <a:t>PARA SERVIR E PROTEGER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631149" y="6338736"/>
            <a:ext cx="2929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NeueLT Pro 63 MdEx" panose="020B0707030502030204" pitchFamily="34" charset="0"/>
              </a:rPr>
              <a:t>WWW.PM.AP.GOV.BR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54" y="503053"/>
            <a:ext cx="3568692" cy="353924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283" y="5734811"/>
            <a:ext cx="6537434" cy="512485"/>
          </a:xfrm>
          <a:prstGeom prst="rect">
            <a:avLst/>
          </a:prstGeom>
        </p:spPr>
      </p:pic>
      <p:pic>
        <p:nvPicPr>
          <p:cNvPr id="6" name="Imagem 5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532FE598-7756-10B8-C809-18A002666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580" y="231880"/>
            <a:ext cx="654756" cy="79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53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0" dirty="0"/>
              <a:t>LIBRAS - LÍNGUA BRASILEIRA DE SINAIS OU LSB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/>
              <a:t>LIBRAS, ou </a:t>
            </a:r>
            <a:r>
              <a:rPr lang="pt-BR" sz="2400" b="1" dirty="0"/>
              <a:t>Língua Brasileira de Sinais</a:t>
            </a:r>
            <a:r>
              <a:rPr lang="pt-BR" sz="2400" dirty="0"/>
              <a:t>, é a língua utilizada pela maioria dos surdos brasileiros e, como tal, poderá ser aprendida por qualquer pessoa interessada pela comunicação com essa comunidade. Como </a:t>
            </a:r>
            <a:r>
              <a:rPr lang="pt-BR" sz="2400" b="1" dirty="0"/>
              <a:t>LÍNGUA</a:t>
            </a:r>
            <a:r>
              <a:rPr lang="pt-BR" sz="2400" dirty="0"/>
              <a:t>, esta é composta de todos os componentes pertinentes às línguas orais, como </a:t>
            </a:r>
            <a:r>
              <a:rPr lang="pt-BR" sz="2400" b="1" dirty="0"/>
              <a:t>gramática, semântica, pragmática, sintaxe e outros elementos</a:t>
            </a:r>
            <a:r>
              <a:rPr lang="pt-BR" sz="2400" dirty="0"/>
              <a:t>, preenchendo, assim, os requisitos científicos para ser considerada instrumental linguístico de poder e força.</a:t>
            </a: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376A740D-73EB-872E-E01B-822B557F9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404" y="229535"/>
            <a:ext cx="689512" cy="83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7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pt-BR" sz="2800" dirty="0"/>
              <a:t>Os sinais são formados a partir da combinação do movimento das mãos com um determinado formato em um determinado lugar, podendo este lugar ser </a:t>
            </a:r>
            <a:r>
              <a:rPr lang="pt-BR" sz="2800" b="1" dirty="0"/>
              <a:t>uma parte do corpo ou um espaço em frente ao corpo</a:t>
            </a:r>
            <a:r>
              <a:rPr lang="pt-BR" sz="2800" dirty="0"/>
              <a:t>. Estas articulações das mãos, que podem ser comparadas aos fonemas e às vezes aos morfemas, são chamadas de parâmetros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45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/>
              <a:t>OS 5 PARÂMETROS DA LIBRAS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/>
              <a:t>Configuração das mãos</a:t>
            </a:r>
            <a:r>
              <a:rPr lang="pt-BR" dirty="0"/>
              <a:t>: são formas das mãos, que podem ser da </a:t>
            </a:r>
            <a:r>
              <a:rPr lang="pt-BR" b="1" dirty="0"/>
              <a:t>DATILOLOGIA</a:t>
            </a:r>
            <a:r>
              <a:rPr lang="pt-BR" dirty="0"/>
              <a:t> (alfabeto manual) ou outras formas feitas pela mão predominante (mão direita para os destros), ou pelas duas mãos do emissor ou sinalizador. Os sinais </a:t>
            </a:r>
            <a:r>
              <a:rPr lang="pt-BR" b="1" dirty="0"/>
              <a:t>APRENDER, SÁBADO </a:t>
            </a:r>
            <a:r>
              <a:rPr lang="pt-BR" dirty="0"/>
              <a:t>e</a:t>
            </a:r>
            <a:r>
              <a:rPr lang="pt-BR" b="1" dirty="0"/>
              <a:t> DESODORANTE</a:t>
            </a:r>
            <a:r>
              <a:rPr lang="pt-BR" dirty="0"/>
              <a:t> têm a mesma configuração de mão e são realizados na testa, na boca e no lado esquerdo do peito, respectivamente;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6" y="4171950"/>
            <a:ext cx="9283314" cy="234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73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52" y="145669"/>
            <a:ext cx="9643198" cy="6712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6687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/>
              <a:t>PONTO DE ARTICULAÇÃO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32845" y="1692802"/>
            <a:ext cx="10353762" cy="3695136"/>
          </a:xfrm>
        </p:spPr>
        <p:txBody>
          <a:bodyPr/>
          <a:lstStyle/>
          <a:p>
            <a:pPr algn="just"/>
            <a:r>
              <a:rPr lang="pt-BR" b="1" dirty="0"/>
              <a:t>Ponto de articulação: </a:t>
            </a:r>
            <a:r>
              <a:rPr lang="pt-BR" dirty="0"/>
              <a:t>é o lugar onde incide a mão predominante configurada, podendo esta tocar alguma parte do corpo ou estar em um espaço neutro vertical (do meio do corpo até a (cabeça) e horizontal (à frente do emissor). Os sinais </a:t>
            </a:r>
            <a:r>
              <a:rPr lang="pt-BR" b="1" dirty="0"/>
              <a:t>TRABALHAR, BRINCAR, PAQUERAR </a:t>
            </a:r>
            <a:r>
              <a:rPr lang="pt-BR" dirty="0"/>
              <a:t>são feitos no espaço neutro e os sinais </a:t>
            </a:r>
            <a:r>
              <a:rPr lang="pt-BR" b="1" dirty="0"/>
              <a:t>ESQUECER, APRENDER e DECORAR</a:t>
            </a:r>
            <a:r>
              <a:rPr lang="pt-BR" dirty="0"/>
              <a:t> são realizados na testa;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3540370"/>
            <a:ext cx="9734550" cy="319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00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/>
              <a:t>MOVIMENTO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32845" y="1600764"/>
            <a:ext cx="10353762" cy="3695136"/>
          </a:xfrm>
        </p:spPr>
        <p:txBody>
          <a:bodyPr/>
          <a:lstStyle/>
          <a:p>
            <a:pPr algn="just"/>
            <a:r>
              <a:rPr lang="pt-BR" b="1" dirty="0"/>
              <a:t>Movimento</a:t>
            </a:r>
            <a:r>
              <a:rPr lang="pt-BR" dirty="0"/>
              <a:t>: os sinais podem ter um movimento ou não, referente a sua sinalização.</a:t>
            </a:r>
          </a:p>
          <a:p>
            <a:pPr algn="just"/>
            <a:r>
              <a:rPr lang="pt-BR" b="1" dirty="0"/>
              <a:t>Tem movimento</a:t>
            </a:r>
            <a:r>
              <a:rPr lang="pt-BR" dirty="0"/>
              <a:t>: </a:t>
            </a:r>
            <a:r>
              <a:rPr lang="pt-BR" b="1" dirty="0"/>
              <a:t>RIR, CHORAR, CONHECER</a:t>
            </a:r>
            <a:r>
              <a:rPr lang="pt-BR" dirty="0"/>
              <a:t> 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1" y="2783203"/>
            <a:ext cx="9359322" cy="386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69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/>
              <a:t>ORIENTAÇÃO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52388" y="1715064"/>
            <a:ext cx="10353762" cy="3695136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b="1" dirty="0"/>
              <a:t>Orientação/</a:t>
            </a:r>
            <a:r>
              <a:rPr lang="pt-BR" b="1" dirty="0" err="1"/>
              <a:t>direcionalidade</a:t>
            </a:r>
            <a:r>
              <a:rPr lang="pt-BR" b="1" dirty="0"/>
              <a:t>: </a:t>
            </a:r>
            <a:r>
              <a:rPr lang="pt-BR" dirty="0"/>
              <a:t>os sinais têm uma direção com relação aos parâmetros acima. Assim os verbos IR e VIR se opõem em relação à </a:t>
            </a:r>
            <a:r>
              <a:rPr lang="pt-BR" dirty="0" err="1"/>
              <a:t>direcionalidade</a:t>
            </a:r>
            <a:r>
              <a:rPr lang="pt-BR" dirty="0"/>
              <a:t>, como os verbos SUBIR e DESCER, ACENDER e APAGAR, ABRIR-PORTA e FECHAR-PORTA;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3335582"/>
            <a:ext cx="9715500" cy="345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62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/>
              <a:t>EXPRESSÃO FACIL E/OU CORPORAL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/>
              <a:t>Expressão facial e/ou corporal: </a:t>
            </a:r>
            <a:r>
              <a:rPr lang="pt-BR" sz="2400" dirty="0"/>
              <a:t>muitos sinais, além dos quatro parâmetros mencionados acima, em sua configuração têm como traço diferenciador também a expressão facial e/ou corporal, como os sinais ALEGRE e TRISTE. sinais feitos com mão e expressão facial, como o sinal BALA, e há ainda sinais em sons e expressões faciais complementam os traços manuais, como os sinais HELICÓPTERO e MOTO.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5776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APRESENTAÇÃO PMAP">
  <a:themeElements>
    <a:clrScheme name="AZUL MARINH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PMAP" id="{A86B82FD-DA0F-4C5C-A418-812FF154042A}" vid="{AC1E8BEB-B5AF-49E7-A113-206FFE72AF5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</TotalTime>
  <Words>628</Words>
  <Application>Microsoft Office PowerPoint</Application>
  <PresentationFormat>Widescreen</PresentationFormat>
  <Paragraphs>31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2" baseType="lpstr">
      <vt:lpstr>Arial</vt:lpstr>
      <vt:lpstr>Arial Black</vt:lpstr>
      <vt:lpstr>Calibri</vt:lpstr>
      <vt:lpstr>HelveticaNeueLT Pro 35 Th</vt:lpstr>
      <vt:lpstr>HelveticaNeueLT Pro 55 Roman</vt:lpstr>
      <vt:lpstr>HelveticaNeueLT Pro 63 MdEx</vt:lpstr>
      <vt:lpstr>HelveticaNeueLT Pro 65 Md</vt:lpstr>
      <vt:lpstr>HelveticaNeueLT Pro 97 BlkCn</vt:lpstr>
      <vt:lpstr>2_APRESENTAÇÃO PMAP</vt:lpstr>
      <vt:lpstr>POP 011 – ABORDAGEM A PESSOA SURDA</vt:lpstr>
      <vt:lpstr>LIBRAS - LÍNGUA BRASILEIRA DE SINAIS OU LSB</vt:lpstr>
      <vt:lpstr>Apresentação do PowerPoint</vt:lpstr>
      <vt:lpstr>OS 5 PARÂMETROS DA LIBRAS</vt:lpstr>
      <vt:lpstr>Apresentação do PowerPoint</vt:lpstr>
      <vt:lpstr>PONTO DE ARTICULAÇÃO</vt:lpstr>
      <vt:lpstr>MOVIMENTO</vt:lpstr>
      <vt:lpstr>ORIENTAÇÃO</vt:lpstr>
      <vt:lpstr>EXPRESSÃO FACIL E/OU CORPORAL</vt:lpstr>
      <vt:lpstr>LEGISLAÇÃO</vt:lpstr>
      <vt:lpstr>Vamos  praticar o  alfabeto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Ranon</dc:creator>
  <cp:lastModifiedBy>JAQUELINE COELHO BARROSO</cp:lastModifiedBy>
  <cp:revision>27</cp:revision>
  <dcterms:created xsi:type="dcterms:W3CDTF">2021-11-27T19:08:57Z</dcterms:created>
  <dcterms:modified xsi:type="dcterms:W3CDTF">2022-05-16T12:32:58Z</dcterms:modified>
</cp:coreProperties>
</file>